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23"/>
  </p:notesMasterIdLst>
  <p:sldIdLst>
    <p:sldId id="256" r:id="rId2"/>
    <p:sldId id="477" r:id="rId3"/>
    <p:sldId id="346" r:id="rId4"/>
    <p:sldId id="459" r:id="rId5"/>
    <p:sldId id="460" r:id="rId6"/>
    <p:sldId id="461" r:id="rId7"/>
    <p:sldId id="476" r:id="rId8"/>
    <p:sldId id="470" r:id="rId9"/>
    <p:sldId id="471" r:id="rId10"/>
    <p:sldId id="462" r:id="rId11"/>
    <p:sldId id="464" r:id="rId12"/>
    <p:sldId id="472" r:id="rId13"/>
    <p:sldId id="465" r:id="rId14"/>
    <p:sldId id="466" r:id="rId15"/>
    <p:sldId id="467" r:id="rId16"/>
    <p:sldId id="468" r:id="rId17"/>
    <p:sldId id="469" r:id="rId18"/>
    <p:sldId id="473" r:id="rId19"/>
    <p:sldId id="474" r:id="rId20"/>
    <p:sldId id="475" r:id="rId21"/>
    <p:sldId id="372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355A"/>
    <a:srgbClr val="31859C"/>
    <a:srgbClr val="CCECFF"/>
    <a:srgbClr val="000000"/>
    <a:srgbClr val="6DB5DB"/>
    <a:srgbClr val="4BACC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74" autoAdjust="0"/>
    <p:restoredTop sz="94705" autoAdjust="0"/>
  </p:normalViewPr>
  <p:slideViewPr>
    <p:cSldViewPr>
      <p:cViewPr varScale="1">
        <p:scale>
          <a:sx n="88" d="100"/>
          <a:sy n="88" d="100"/>
        </p:scale>
        <p:origin x="195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156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2280CA9-0E87-486D-876C-C8672379E2D0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3D6152F-A26E-4F3F-931E-BDC6BDC930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687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D6152F-A26E-4F3F-931E-BDC6BDC9308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0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l" descr="CMA Data Classification: Public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Public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555391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25041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035529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99678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48521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1835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6033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760449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80199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56145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00660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2DDA1-3287-452D-8185-02AC8FA2469D}" type="datetimeFigureOut">
              <a:rPr lang="en-US" smtClean="0"/>
              <a:pPr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49361-8D6A-47B8-B328-C332467E5F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l" descr="CMA Data Classification: Public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Public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23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766" y="304800"/>
            <a:ext cx="3550920" cy="883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1724"/>
            <a:ext cx="723900" cy="9144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1862831" y="152400"/>
            <a:ext cx="0" cy="953724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295400" y="5334000"/>
            <a:ext cx="6553200" cy="1219200"/>
          </a:xfrm>
        </p:spPr>
        <p:txBody>
          <a:bodyPr/>
          <a:lstStyle/>
          <a:p>
            <a:pPr>
              <a:defRPr/>
            </a:pP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هيئة </a:t>
            </a:r>
            <a:r>
              <a:rPr lang="ar-KW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أ</a:t>
            </a: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سو</a:t>
            </a:r>
            <a:r>
              <a:rPr lang="ar-KW" sz="4400" b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ا</a:t>
            </a:r>
            <a:r>
              <a:rPr lang="ar-AE" sz="4400" b="1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ق </a:t>
            </a: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المال في دولة الكويت </a:t>
            </a:r>
          </a:p>
          <a:p>
            <a:pPr>
              <a:defRPr/>
            </a:pP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20- 3- 2016 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Arabic Typesetting" pitchFamily="66" charset="-78"/>
              <a:ea typeface="+mj-ea"/>
              <a:cs typeface="Arabic Typesetting" pitchFamily="66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81000" y="1687287"/>
            <a:ext cx="8458200" cy="1904999"/>
          </a:xfrm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ar-AE" sz="48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AE" sz="48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AE" sz="42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أساليب </a:t>
            </a:r>
            <a:r>
              <a:rPr lang="ar-AE" sz="4200" b="1" dirty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وأسس التوعية </a:t>
            </a:r>
            <a:r>
              <a:rPr lang="ar-AE" sz="4200" b="1" dirty="0" err="1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بحوكمة</a:t>
            </a:r>
            <a:r>
              <a:rPr lang="ar-AE" sz="4200" b="1" dirty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AE" sz="42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الشركات</a:t>
            </a:r>
            <a:br>
              <a:rPr lang="ar-AE" sz="42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AE" sz="42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تجربة </a:t>
            </a:r>
            <a:r>
              <a:rPr lang="ar-AE" sz="4200" b="1" dirty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دولة الإمارات العربية المتحدة </a:t>
            </a:r>
            <a:r>
              <a:rPr lang="ar-AE" sz="4200" dirty="0" smtClean="0"/>
              <a:t/>
            </a:r>
            <a:br>
              <a:rPr lang="ar-AE" sz="4200" dirty="0" smtClean="0"/>
            </a:br>
            <a:r>
              <a:rPr lang="ar-KW" sz="4200" b="1" dirty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منتدى </a:t>
            </a:r>
            <a:r>
              <a:rPr lang="ar-KW" sz="4200" b="1" dirty="0" err="1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حوكمة</a:t>
            </a:r>
            <a:r>
              <a:rPr lang="ar-KW" sz="4200" b="1" dirty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 الشركات</a:t>
            </a:r>
            <a:r>
              <a:rPr lang="en-US" sz="4800" b="1" dirty="0"/>
              <a:t/>
            </a:r>
            <a:br>
              <a:rPr lang="en-US" sz="4800" b="1" dirty="0"/>
            </a:br>
            <a:endParaRPr lang="en-US" sz="4800" b="1" dirty="0">
              <a:solidFill>
                <a:schemeClr val="accent1">
                  <a:lumMod val="5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171" y="3581400"/>
            <a:ext cx="769620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buFontTx/>
              <a:buNone/>
            </a:pPr>
            <a:r>
              <a:rPr lang="en-US" sz="3600" b="1" dirty="0" smtClean="0"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تقديم :</a:t>
            </a:r>
            <a:r>
              <a:rPr lang="ar-SA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رامي</a:t>
            </a: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 كمال</a:t>
            </a:r>
            <a:r>
              <a:rPr lang="ar-SA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 النســور </a:t>
            </a:r>
          </a:p>
          <a:p>
            <a:pPr algn="ctr">
              <a:buFontTx/>
              <a:buNone/>
            </a:pP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في هيئة الأوراق المالية والسلع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 </a:t>
            </a: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ال</a:t>
            </a:r>
            <a:r>
              <a:rPr lang="ar-SA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مستشار </a:t>
            </a:r>
            <a:r>
              <a:rPr lang="ar-AE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ال</a:t>
            </a:r>
            <a:r>
              <a:rPr lang="ar-SA" sz="4400" b="1" dirty="0" smtClean="0">
                <a:solidFill>
                  <a:schemeClr val="accent1">
                    <a:lumMod val="50000"/>
                  </a:schemeClr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مالي</a:t>
            </a:r>
            <a:r>
              <a:rPr lang="ar-SA" sz="2400" b="1" dirty="0" smtClean="0">
                <a:latin typeface="ae_AlMohanad" pitchFamily="18" charset="-78"/>
                <a:cs typeface="ae_AlMohanad" pitchFamily="18" charset="-78"/>
              </a:rPr>
              <a:t> </a:t>
            </a:r>
            <a:r>
              <a:rPr lang="en-US" sz="2400" b="1" dirty="0" smtClean="0"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2400" b="1" dirty="0" smtClean="0">
                <a:latin typeface="ae_AlMohanad" pitchFamily="18" charset="-78"/>
                <a:cs typeface="ae_AlMohanad" pitchFamily="18" charset="-78"/>
              </a:rPr>
              <a:t> </a:t>
            </a:r>
            <a:endParaRPr lang="ar-SA" sz="2400" b="1" dirty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00433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14300" y="1676400"/>
            <a:ext cx="87630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1" y="1323702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ثانياً: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الإختياري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)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   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شاركت الهيئة بعقد مؤتمر سنوي للهيئات المنظمة لأسواق المال الخليجية وجعلت فيه دائما محوراً كاملا لمناقشة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الشركات .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endParaRPr lang="ar-AE" sz="2800" b="1" dirty="0" smtClean="0">
              <a:latin typeface="ae_AlMohanad" pitchFamily="18" charset="-78"/>
              <a:cs typeface="ae_AlMohanad" pitchFamily="18" charset="-78"/>
            </a:endParaRP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قامت الهيئة بتوقيع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إتفاقية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مع تلفزيون </a:t>
            </a:r>
            <a:r>
              <a:rPr lang="en-US" sz="2800" b="1" dirty="0" smtClean="0">
                <a:latin typeface="ae_AlMohanad" pitchFamily="18" charset="-78"/>
                <a:cs typeface="ae_AlMohanad" pitchFamily="18" charset="-78"/>
              </a:rPr>
              <a:t>CNBC 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عربية قدمت الهيئة بموجب هذه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الإتفاقية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حلقة أسبوعية مدتها ساعة على مدار عام كامل. خصصت من هذه الحلقات ست حلقات للحديث عن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.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كما قدمت الهيئة عدة حلقات عن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من خلال تلفزيون أبو ظبي وتلفزيون دبي وتلفزيون سما دبي .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أطلقت الهيئة قناتها على</a:t>
            </a:r>
            <a:r>
              <a:rPr lang="en-US" sz="2800" b="1" dirty="0" smtClean="0">
                <a:latin typeface="ae_AlMohanad" pitchFamily="18" charset="-78"/>
                <a:cs typeface="ae_AlMohanad" pitchFamily="18" charset="-78"/>
              </a:rPr>
              <a:t>YouTube 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.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التواصل من خلال </a:t>
            </a:r>
            <a:r>
              <a:rPr lang="en-US" sz="2800" b="1" dirty="0" smtClean="0">
                <a:latin typeface="ae_AlMohanad" pitchFamily="18" charset="-78"/>
                <a:cs typeface="ae_AlMohanad" pitchFamily="18" charset="-78"/>
              </a:rPr>
              <a:t>Twitter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و</a:t>
            </a:r>
            <a:r>
              <a:rPr lang="en-US" sz="2800" b="1" smtClean="0">
                <a:latin typeface="ae_AlMohanad" pitchFamily="18" charset="-78"/>
                <a:cs typeface="ae_AlMohanad" pitchFamily="18" charset="-78"/>
              </a:rPr>
              <a:t>Faceboo</a:t>
            </a:r>
            <a:r>
              <a:rPr lang="en-US" sz="2800" b="1">
                <a:latin typeface="ae_AlMohanad" pitchFamily="18" charset="-78"/>
                <a:cs typeface="ae_AlMohanad" pitchFamily="18" charset="-78"/>
              </a:rPr>
              <a:t>k</a:t>
            </a:r>
            <a:endParaRPr lang="ar-AE" sz="2800" b="1" dirty="0" smtClean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26953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14300" y="1752600"/>
            <a:ext cx="8763000" cy="176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1" y="1323702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ثالثاً: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الإلزامي)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   </a:t>
            </a:r>
            <a:endParaRPr lang="ar-AE" sz="2800" b="1" dirty="0" smtClean="0"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6571" y="1828800"/>
            <a:ext cx="7979229" cy="4642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AE" sz="3200" b="1" dirty="0" smtClean="0">
                <a:latin typeface="ae_AlMohanad" pitchFamily="18" charset="-78"/>
                <a:cs typeface="ae_AlMohanad" pitchFamily="18" charset="-78"/>
              </a:rPr>
              <a:t>1- </a:t>
            </a:r>
            <a:r>
              <a:rPr lang="ar-AE" sz="2600" b="1" dirty="0" smtClean="0">
                <a:latin typeface="ae_AlMohanad" pitchFamily="18" charset="-78"/>
                <a:cs typeface="ae_AlMohanad" pitchFamily="18" charset="-78"/>
              </a:rPr>
              <a:t>قامت </a:t>
            </a:r>
            <a:r>
              <a:rPr lang="ar-AE" sz="2600" b="1" dirty="0">
                <a:latin typeface="ae_AlMohanad" pitchFamily="18" charset="-78"/>
                <a:cs typeface="ae_AlMohanad" pitchFamily="18" charset="-78"/>
              </a:rPr>
              <a:t>الهيئة بعقد ورش عمل وبرامج تدريبية  عن </a:t>
            </a:r>
            <a:r>
              <a:rPr lang="ar-AE" sz="26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600" b="1" dirty="0">
                <a:latin typeface="ae_AlMohanad" pitchFamily="18" charset="-78"/>
                <a:cs typeface="ae_AlMohanad" pitchFamily="18" charset="-78"/>
              </a:rPr>
              <a:t> لجميع الشركات المدرجة </a:t>
            </a:r>
            <a:r>
              <a:rPr lang="ar-AE" sz="2600" b="1" dirty="0" smtClean="0">
                <a:latin typeface="ae_AlMohanad" pitchFamily="18" charset="-78"/>
                <a:cs typeface="ae_AlMohanad" pitchFamily="18" charset="-78"/>
              </a:rPr>
              <a:t>موجهة بالدرجة الأساسية إلى رؤساء وأعضاء مجالس إدارة الشركات.</a:t>
            </a:r>
            <a:r>
              <a:rPr lang="ar-SA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 </a:t>
            </a:r>
            <a:r>
              <a:rPr lang="ar-AE" sz="26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وذلك </a:t>
            </a:r>
            <a:r>
              <a:rPr lang="ar-SA" sz="26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ضمن </a:t>
            </a:r>
            <a:r>
              <a:rPr lang="ar-SA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جهودها </a:t>
            </a:r>
            <a:r>
              <a:rPr lang="ar-AE" sz="26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للتوعية و</a:t>
            </a:r>
            <a:r>
              <a:rPr lang="ar-SA" sz="26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لتعزيز </a:t>
            </a:r>
            <a:r>
              <a:rPr lang="ar-SA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أداء وفعالية  مجالس إدارة الشركات المساهمة العامة المدرجة في القيام بدورها وبالواجبات المنوطة بهم</a:t>
            </a:r>
            <a:r>
              <a:rPr lang="ar-AE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 </a:t>
            </a:r>
            <a:r>
              <a:rPr lang="ar-SA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حول دور مجلس الإدارة في ضوء ضوابط </a:t>
            </a:r>
            <a:r>
              <a:rPr lang="ar-SA" sz="2600" dirty="0" err="1">
                <a:latin typeface="ae_AlMohanad" panose="02060603050605020204" pitchFamily="18" charset="-78"/>
                <a:cs typeface="ae_AlMohanad" panose="02060603050605020204" pitchFamily="18" charset="-78"/>
              </a:rPr>
              <a:t>الحوكمة</a:t>
            </a:r>
            <a:r>
              <a:rPr lang="ar-SA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 </a:t>
            </a:r>
            <a:r>
              <a:rPr lang="ar-AE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.</a:t>
            </a:r>
          </a:p>
          <a:p>
            <a:pPr algn="just" rtl="1"/>
            <a:r>
              <a:rPr lang="ar-AE" sz="26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وكذلك إتاحة </a:t>
            </a:r>
            <a:r>
              <a:rPr lang="ar-AE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أخر المستجدات في مجال </a:t>
            </a:r>
            <a:r>
              <a:rPr lang="ar-AE" sz="2600" dirty="0" err="1">
                <a:latin typeface="ae_AlMohanad" panose="02060603050605020204" pitchFamily="18" charset="-78"/>
                <a:cs typeface="ae_AlMohanad" panose="02060603050605020204" pitchFamily="18" charset="-78"/>
              </a:rPr>
              <a:t>الحوكمة</a:t>
            </a:r>
            <a:r>
              <a:rPr lang="ar-AE" sz="2600" dirty="0">
                <a:latin typeface="ae_AlMohanad" panose="02060603050605020204" pitchFamily="18" charset="-78"/>
                <a:cs typeface="ae_AlMohanad" panose="02060603050605020204" pitchFamily="18" charset="-78"/>
              </a:rPr>
              <a:t> للسادة  أعضاء مجالس إدارة الشركات المساهمة العامة  حيث تم عرض هذه  المستجدات والنقاش حول دورهم ومسؤولياتهم في إدارة الشركات.</a:t>
            </a:r>
          </a:p>
          <a:p>
            <a:pPr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endParaRPr lang="ar-AE" sz="3200" b="1" dirty="0" smtClean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09103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1" y="1323702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ثالثاً: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الإلزامي)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   </a:t>
            </a:r>
            <a:endParaRPr lang="ar-AE" sz="2800" b="1" dirty="0" smtClean="0"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900" y="1981200"/>
            <a:ext cx="8305800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تم عقد هذه الورش من قبل الهيئة بثلاث طرق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إما من خلال الورش الحضورية في الهيئة .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أو من خلال </a:t>
            </a:r>
            <a:r>
              <a:rPr lang="ar-AE" sz="3200" dirty="0">
                <a:latin typeface="ae_AlMohanad" panose="02060603050605020204" pitchFamily="18" charset="-78"/>
                <a:cs typeface="ae_AlMohanad" panose="02060603050605020204" pitchFamily="18" charset="-78"/>
              </a:rPr>
              <a:t>إرسال الهيئة شخص خبير </a:t>
            </a: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للسادة مجلس الإدارة ليعطيهم ورشة </a:t>
            </a:r>
            <a:r>
              <a:rPr lang="ar-AE" sz="3200" dirty="0" err="1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الحوكمة</a:t>
            </a: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 .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أو من خلال ورش </a:t>
            </a:r>
            <a:r>
              <a:rPr lang="ar-AE" sz="3200" dirty="0" err="1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حوكمة</a:t>
            </a: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 عن بعد بخاصية  </a:t>
            </a:r>
            <a:endParaRPr lang="en-US" sz="3200" dirty="0" smtClean="0">
              <a:latin typeface="ae_AlMohanad" panose="02060603050605020204" pitchFamily="18" charset="-78"/>
              <a:cs typeface="ae_AlMohanad" panose="02060603050605020204" pitchFamily="18" charset="-78"/>
            </a:endParaRPr>
          </a:p>
          <a:p>
            <a:pPr algn="just" rtl="1"/>
            <a:r>
              <a:rPr lang="en-US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Video Conference</a:t>
            </a:r>
            <a:endParaRPr lang="ar-AE" sz="32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3979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14300" y="1752600"/>
            <a:ext cx="8763000" cy="176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1" y="1323702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ثالثاً: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الإلزامي)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   </a:t>
            </a:r>
            <a:endParaRPr lang="ar-AE" sz="2800" b="1" dirty="0" smtClean="0"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6571" y="1905000"/>
            <a:ext cx="828402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2- قامت 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الهيئة بعقد ورش عمل وبرامج تدريبية  عن </a:t>
            </a:r>
            <a:r>
              <a:rPr lang="ar-AE" sz="28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موجهة للجمهور وكانت الدعوة عامة .</a:t>
            </a:r>
          </a:p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تمت مراعاة أن تكون الورش مساءً ومجانية ولغتها سهلة للغاية.</a:t>
            </a:r>
          </a:p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تمت الدعوة لها من خلال موقع الهيئة الإلكتروني .</a:t>
            </a:r>
          </a:p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ومن خلال إعلانات في الصحف .</a:t>
            </a:r>
          </a:p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ومن خلال الرسائل النصية التي تم إرسالها من خلال الأسواق على هواتف المستثمرين. </a:t>
            </a:r>
            <a:endParaRPr lang="ar-AE" sz="2800" dirty="0"/>
          </a:p>
        </p:txBody>
      </p:sp>
    </p:spTree>
    <p:extLst>
      <p:ext uri="{BB962C8B-B14F-4D97-AF65-F5344CB8AC3E}">
        <p14:creationId xmlns:p14="http://schemas.microsoft.com/office/powerpoint/2010/main" val="29041577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14300" y="1752600"/>
            <a:ext cx="8763000" cy="176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1" y="1323702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ثالثاً: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الإلزامي)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   </a:t>
            </a:r>
            <a:endParaRPr lang="ar-AE" sz="2800" b="1" dirty="0" smtClean="0"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6571" y="1905000"/>
            <a:ext cx="828402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3- في السنة الأولى من التطبيق الإلزامي 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2010 فإن مجلس إدارة الهيئة قد قرر إنشاء جائزة للشركات المدرجة في الأسواق والملتزمة بتطبيق ضوابط </a:t>
            </a:r>
            <a:r>
              <a:rPr lang="ar-AE" sz="2800" b="1" dirty="0" err="1">
                <a:latin typeface="ae_AlMohanad" pitchFamily="18" charset="-78"/>
                <a:cs typeface="ae_AlMohanad" pitchFamily="18" charset="-78"/>
              </a:rPr>
              <a:t>حوكمة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 الشركات الصادرة عن الهيئة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.</a:t>
            </a:r>
          </a:p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منحت هذه الجائزة للعشرين شركة الأولى التي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إلتزمت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بالتطبيق الكامل لضوابط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في حفل كبير حضرته جميع وسائل الإعلام.</a:t>
            </a:r>
            <a:endParaRPr lang="ar-AE" sz="2800" b="1" dirty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75925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14300" y="1752600"/>
            <a:ext cx="8763000" cy="176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0" y="1083171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ثالثاً: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الإلزامي)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571" y="1715635"/>
            <a:ext cx="84364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4-أ تضمين مواضيع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ضمن المجلة الدورية التي تصدرها الهيئة وهي مجلة أوراق مالية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6572" y="2669575"/>
            <a:ext cx="855072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4-ب إصدار منشورات تتعلق </a:t>
            </a:r>
            <a:r>
              <a:rPr lang="ar-AE" sz="2800" b="1" dirty="0" err="1">
                <a:latin typeface="ae_AlMohanad" pitchFamily="18" charset="-78"/>
                <a:cs typeface="ae_AlMohanad" pitchFamily="18" charset="-78"/>
              </a:rPr>
              <a:t>بالحوكمة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 مثل ما قامت الهيئة بإصداره على شكل كتيب تحت عنوان « دليل </a:t>
            </a:r>
            <a:r>
              <a:rPr lang="ar-AE" sz="2800" b="1" dirty="0" err="1">
                <a:latin typeface="ae_AlMohanad" pitchFamily="18" charset="-78"/>
                <a:cs typeface="ae_AlMohanad" pitchFamily="18" charset="-78"/>
              </a:rPr>
              <a:t>حوكمة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 الشركات المساهمة العامة </a:t>
            </a:r>
          </a:p>
        </p:txBody>
      </p:sp>
      <p:pic>
        <p:nvPicPr>
          <p:cNvPr id="1026" name="Picture 2" descr="C:\Users\sca30\AppData\Local\Microsoft\Windows\Temporary Internet Files\Content.Outlook\C1OOHOSD\دليل حوكمة الشركات المساهمة العامة_Page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2" y="3581400"/>
            <a:ext cx="5693228" cy="301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9676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0" y="1083171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ar-AE" sz="2550" b="1" u="sng" dirty="0" smtClean="0">
              <a:latin typeface="ae_AlMohanad" pitchFamily="18" charset="-78"/>
              <a:cs typeface="ae_AlMohanad" pitchFamily="18" charset="-78"/>
            </a:endParaRP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b="1" u="sng" dirty="0" smtClean="0">
                <a:latin typeface="ae_AlMohanad" pitchFamily="18" charset="-78"/>
                <a:cs typeface="ae_AlMohanad" pitchFamily="18" charset="-78"/>
              </a:rPr>
              <a:t>ثالثاً: عند إصدار ضوابط </a:t>
            </a:r>
            <a:r>
              <a:rPr lang="ar-AE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b="1" u="sng" dirty="0" smtClean="0">
                <a:latin typeface="ae_AlMohanad" pitchFamily="18" charset="-78"/>
                <a:cs typeface="ae_AlMohanad" pitchFamily="18" charset="-78"/>
              </a:rPr>
              <a:t> (التطبيق الإلزامي)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569" y="2438400"/>
            <a:ext cx="8436429" cy="91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3200" b="1" dirty="0">
                <a:latin typeface="ae_AlMohanad" pitchFamily="18" charset="-78"/>
                <a:cs typeface="ae_AlMohanad" pitchFamily="18" charset="-78"/>
              </a:rPr>
              <a:t>4-ج  كتابة مقالات وبيانات صحفية. </a:t>
            </a:r>
          </a:p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3880333"/>
            <a:ext cx="8229600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AE" sz="3200" b="1" dirty="0">
                <a:latin typeface="ae_AlMohanad" pitchFamily="18" charset="-78"/>
                <a:cs typeface="ae_AlMohanad" pitchFamily="18" charset="-78"/>
              </a:rPr>
              <a:t>4-د تقديم محاضرات لطلبة كليات الحقوق والمالية </a:t>
            </a:r>
            <a:r>
              <a:rPr lang="ar-AE" sz="3200" b="1" dirty="0" err="1">
                <a:latin typeface="ae_AlMohanad" pitchFamily="18" charset="-78"/>
                <a:cs typeface="ae_AlMohanad" pitchFamily="18" charset="-78"/>
              </a:rPr>
              <a:t>والإقتصاد</a:t>
            </a:r>
            <a:r>
              <a:rPr lang="ar-AE" sz="3200" b="1" dirty="0">
                <a:latin typeface="ae_AlMohanad" pitchFamily="18" charset="-78"/>
                <a:cs typeface="ae_AlMohanad" pitchFamily="18" charset="-78"/>
              </a:rPr>
              <a:t> بشأن حوكة الشركات .</a:t>
            </a:r>
          </a:p>
          <a:p>
            <a:pPr algn="just" rtl="1"/>
            <a:endParaRPr lang="ar-AE" sz="2800" b="1" dirty="0" smtClean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673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0" y="1083171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ثالثاً: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الإلزامي)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571" y="1715635"/>
            <a:ext cx="84364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4-ه تقديم محاضرات وورش عمل وبرامج متخصصة للسيدات من 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أجل </a:t>
            </a:r>
            <a:r>
              <a:rPr lang="ar-SA" sz="2800" b="1" dirty="0">
                <a:latin typeface="ae_AlMohanad" pitchFamily="18" charset="-78"/>
                <a:cs typeface="ae_AlMohanad" pitchFamily="18" charset="-78"/>
              </a:rPr>
              <a:t>نشر وتعزيز مفاهيم </a:t>
            </a:r>
            <a:r>
              <a:rPr lang="ar-SA" sz="2800" b="1" dirty="0" err="1">
                <a:latin typeface="ae_AlMohanad" pitchFamily="18" charset="-78"/>
                <a:cs typeface="ae_AlMohanad" pitchFamily="18" charset="-78"/>
              </a:rPr>
              <a:t>حوكمة</a:t>
            </a:r>
            <a:r>
              <a:rPr lang="ar-SA" sz="2800" b="1" dirty="0">
                <a:latin typeface="ae_AlMohanad" pitchFamily="18" charset="-78"/>
                <a:cs typeface="ae_AlMohanad" pitchFamily="18" charset="-78"/>
              </a:rPr>
              <a:t> الشركات 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.</a:t>
            </a:r>
          </a:p>
          <a:p>
            <a:pPr algn="just" rtl="1"/>
            <a:r>
              <a:rPr lang="ar-SA" sz="2800" b="1" dirty="0" smtClean="0">
                <a:latin typeface="ae_AlMohanad" pitchFamily="18" charset="-78"/>
                <a:cs typeface="ae_AlMohanad" pitchFamily="18" charset="-78"/>
              </a:rPr>
              <a:t> </a:t>
            </a:r>
            <a:endParaRPr lang="ar-AE" sz="2800" b="1" dirty="0">
              <a:latin typeface="ae_AlMohanad" pitchFamily="18" charset="-78"/>
              <a:cs typeface="ae_AlMohanad" pitchFamily="18" charset="-78"/>
            </a:endParaRPr>
          </a:p>
          <a:p>
            <a:pPr algn="just" rtl="1"/>
            <a:r>
              <a:rPr lang="ar-SA" sz="2800" b="1" dirty="0">
                <a:latin typeface="ae_AlMohanad" pitchFamily="18" charset="-78"/>
                <a:cs typeface="ae_AlMohanad" pitchFamily="18" charset="-78"/>
              </a:rPr>
              <a:t>حرصا على تمكين المرأة الإماراتية وتشجيعها على ممارسة دور أكبر في مجالس إدارة الشركات المساهمة العامة المدرجة 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و</a:t>
            </a:r>
            <a:r>
              <a:rPr lang="ar-SA" sz="2800" b="1" dirty="0">
                <a:latin typeface="ae_AlMohanad" pitchFamily="18" charset="-78"/>
                <a:cs typeface="ae_AlMohanad" pitchFamily="18" charset="-78"/>
              </a:rPr>
              <a:t>زيادة مشاركتها الإدارة التنفيذية العليا لهذه الشركات</a:t>
            </a: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7165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أكثر الأساليب الفعالة في</a:t>
            </a:r>
            <a:endParaRPr lang="en-US" sz="3600" b="1" spc="-3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40871" y="1524001"/>
            <a:ext cx="8436429" cy="838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b="1" u="sng" dirty="0" smtClean="0">
                <a:latin typeface="ae_AlMohanad" pitchFamily="18" charset="-78"/>
                <a:cs typeface="ae_AlMohanad" pitchFamily="18" charset="-78"/>
              </a:rPr>
              <a:t>من خلال التوعية </a:t>
            </a:r>
            <a:r>
              <a:rPr lang="ar-AE" b="1" u="sng" dirty="0" err="1" smtClean="0"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b="1" u="sng" dirty="0" smtClean="0">
                <a:latin typeface="ae_AlMohanad" pitchFamily="18" charset="-78"/>
                <a:cs typeface="ae_AlMohanad" pitchFamily="18" charset="-78"/>
              </a:rPr>
              <a:t> الشركات خلال فترة زمنية </a:t>
            </a:r>
            <a:r>
              <a:rPr lang="ar-AE" b="1" u="sng" dirty="0" err="1" smtClean="0">
                <a:latin typeface="ae_AlMohanad" pitchFamily="18" charset="-78"/>
                <a:cs typeface="ae_AlMohanad" pitchFamily="18" charset="-78"/>
              </a:rPr>
              <a:t>إمتدت</a:t>
            </a:r>
            <a:r>
              <a:rPr lang="ar-AE" b="1" u="sng" dirty="0" smtClean="0">
                <a:latin typeface="ae_AlMohanad" pitchFamily="18" charset="-78"/>
                <a:cs typeface="ae_AlMohanad" pitchFamily="18" charset="-78"/>
              </a:rPr>
              <a:t> 9 سنوات أرى بأن أفضل أسلوبين هما :</a:t>
            </a: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ar-AE" b="1" u="sng" dirty="0">
              <a:latin typeface="ae_AlMohanad" pitchFamily="18" charset="-78"/>
              <a:cs typeface="ae_AlMohanad" pitchFamily="18" charset="-78"/>
            </a:endParaRP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ar-AE" b="1" u="sng" dirty="0" smtClean="0">
              <a:latin typeface="ae_AlMohanad" pitchFamily="18" charset="-78"/>
              <a:cs typeface="ae_AlMohanad" pitchFamily="18" charset="-78"/>
            </a:endParaRP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ar-AE" b="1" u="sng" dirty="0" smtClean="0">
              <a:latin typeface="ae_AlMohanad" pitchFamily="18" charset="-78"/>
              <a:cs typeface="ae_AlMohanad" pitchFamily="18" charset="-78"/>
            </a:endParaRP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ar-AE" sz="2550" b="1" u="sng" dirty="0" smtClean="0"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2590800"/>
            <a:ext cx="77724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التوعية </a:t>
            </a:r>
            <a:r>
              <a:rPr lang="ar-AE" sz="3200" dirty="0" err="1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بإستخدام</a:t>
            </a: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 ورش العمل والبرامج التدريبية المباشرة للمعنيين من الشركات وغيرهم.</a:t>
            </a:r>
            <a:endParaRPr lang="ar-AE" sz="32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0" y="3962400"/>
            <a:ext cx="81534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التوعية من خلال الحلقات التلفزيونية المباشرة وقناة </a:t>
            </a:r>
            <a:r>
              <a:rPr lang="ar-AE" sz="3200" dirty="0">
                <a:latin typeface="ae_AlMohanad" panose="02060603050605020204" pitchFamily="18" charset="-78"/>
                <a:cs typeface="ae_AlMohanad" panose="02060603050605020204" pitchFamily="18" charset="-78"/>
              </a:rPr>
              <a:t>ال  </a:t>
            </a:r>
            <a:r>
              <a:rPr lang="en-US" sz="3200" dirty="0">
                <a:latin typeface="ae_AlMohanad" panose="02060603050605020204" pitchFamily="18" charset="-78"/>
                <a:cs typeface="ae_AlMohanad" panose="02060603050605020204" pitchFamily="18" charset="-78"/>
              </a:rPr>
              <a:t>You </a:t>
            </a:r>
            <a:r>
              <a:rPr lang="en-US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tube</a:t>
            </a:r>
            <a:endParaRPr lang="ar-AE" sz="32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36914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للتوعية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أسلوب مقترح</a:t>
            </a:r>
            <a:endParaRPr lang="en-US" sz="3600" b="1" spc="-3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0" y="1083171"/>
            <a:ext cx="8436429" cy="2803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65176"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3000" dirty="0">
                <a:latin typeface="ae_AlMohanad" panose="02060603050605020204" pitchFamily="18" charset="-78"/>
                <a:cs typeface="ae_AlMohanad" panose="02060603050605020204" pitchFamily="18" charset="-78"/>
              </a:rPr>
              <a:t>يوجد أسلوب مقترح للتوعية </a:t>
            </a:r>
            <a:r>
              <a:rPr lang="ar-AE" sz="3000" dirty="0" err="1">
                <a:latin typeface="ae_AlMohanad" panose="02060603050605020204" pitchFamily="18" charset="-78"/>
                <a:cs typeface="ae_AlMohanad" panose="02060603050605020204" pitchFamily="18" charset="-78"/>
              </a:rPr>
              <a:t>بحوكمة</a:t>
            </a:r>
            <a:r>
              <a:rPr lang="ar-AE" sz="3000" dirty="0">
                <a:latin typeface="ae_AlMohanad" panose="02060603050605020204" pitchFamily="18" charset="-78"/>
                <a:cs typeface="ae_AlMohanad" panose="02060603050605020204" pitchFamily="18" charset="-78"/>
              </a:rPr>
              <a:t> الشركة شبيه بالأفلام التي أنتجتها هوليود عن الفساد في الشركات نتيجة </a:t>
            </a:r>
            <a:r>
              <a:rPr lang="ar-AE" sz="30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غياب النزاهة والشفافية ي الإدارة وعدم تطبيق </a:t>
            </a:r>
            <a:r>
              <a:rPr lang="ar-AE" sz="3000" dirty="0" err="1">
                <a:latin typeface="ae_AlMohanad" panose="02060603050605020204" pitchFamily="18" charset="-78"/>
                <a:cs typeface="ae_AlMohanad" panose="02060603050605020204" pitchFamily="18" charset="-78"/>
              </a:rPr>
              <a:t>الحوكمة</a:t>
            </a:r>
            <a:r>
              <a:rPr lang="ar-AE" sz="30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.</a:t>
            </a:r>
          </a:p>
          <a:p>
            <a:pPr marL="0" indent="-265176"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ar-AE" sz="30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  <a:p>
            <a:pPr marL="0" indent="-265176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en-US" sz="2800" dirty="0">
                <a:latin typeface="ae_AlMohanad" panose="02060603050605020204" pitchFamily="18" charset="-78"/>
                <a:cs typeface="ae_AlMohanad" panose="02060603050605020204" pitchFamily="18" charset="-78"/>
              </a:rPr>
              <a:t>Enron: The Smartest Guys in the Room</a:t>
            </a:r>
            <a:endParaRPr lang="ar-AE" sz="28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  <a:p>
            <a:pPr marL="0" indent="-265176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z="28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Madoff </a:t>
            </a:r>
            <a:r>
              <a:rPr lang="en-US" sz="2800" dirty="0">
                <a:latin typeface="ae_AlMohanad" panose="02060603050605020204" pitchFamily="18" charset="-78"/>
                <a:cs typeface="ae_AlMohanad" panose="02060603050605020204" pitchFamily="18" charset="-78"/>
              </a:rPr>
              <a:t>and the scamming of </a:t>
            </a:r>
            <a:r>
              <a:rPr lang="en-US" sz="28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America </a:t>
            </a:r>
            <a:r>
              <a:rPr lang="en-US" sz="2800" dirty="0">
                <a:latin typeface="ae_AlMohanad" panose="02060603050605020204" pitchFamily="18" charset="-78"/>
                <a:cs typeface="ae_AlMohanad" panose="02060603050605020204" pitchFamily="18" charset="-78"/>
              </a:rPr>
              <a:t>summary</a:t>
            </a:r>
            <a:endParaRPr lang="ar-AE" sz="28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785" y="4145340"/>
            <a:ext cx="828403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وهو يتضمن مقترح بإنتاج حلقات تثقيفية تعليمية عن </a:t>
            </a:r>
            <a:r>
              <a:rPr lang="ar-AE" sz="3200" dirty="0" err="1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الحوكمة</a:t>
            </a: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 توضح فوائدها والمشكلات التي تنتج عن عدم </a:t>
            </a:r>
            <a:r>
              <a:rPr lang="ar-AE" sz="3200" dirty="0" err="1" smtClean="0">
                <a:latin typeface="ae_AlMohanad" panose="02060603050605020204" pitchFamily="18" charset="-78"/>
                <a:cs typeface="ae_AlMohanad" panose="02060603050605020204" pitchFamily="18" charset="-78"/>
              </a:rPr>
              <a:t>الإلتزام</a:t>
            </a:r>
            <a:r>
              <a:rPr lang="ar-AE" sz="3200" dirty="0" smtClean="0">
                <a:latin typeface="ae_AlMohanad" panose="02060603050605020204" pitchFamily="18" charset="-78"/>
                <a:cs typeface="ae_AlMohanad" panose="02060603050605020204" pitchFamily="18" charset="-78"/>
              </a:rPr>
              <a:t> بها بأسلوب درامي تمثيلي.</a:t>
            </a:r>
            <a:endParaRPr lang="ar-AE" sz="32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98548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0" y="0"/>
            <a:ext cx="914400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95943" y="1351949"/>
            <a:ext cx="8534400" cy="5230663"/>
          </a:xfrm>
          <a:prstGeom prst="rect">
            <a:avLst/>
          </a:prstGeom>
          <a:solidFill>
            <a:srgbClr val="CCECFF">
              <a:alpha val="32157"/>
            </a:srgb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3400" b="1" dirty="0" smtClean="0">
                <a:latin typeface="ae_AlMohanad" pitchFamily="18" charset="-78"/>
                <a:cs typeface="ae_AlMohanad" pitchFamily="18" charset="-78"/>
              </a:rPr>
              <a:t>على 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الرغم من التحسن الكبير الذي شهدته جهود الجهات التنظيمية والرقابية فيما يتعلق </a:t>
            </a:r>
            <a:r>
              <a:rPr lang="ar-AE" sz="3400" b="1" dirty="0" err="1">
                <a:latin typeface="ae_AlMohanad" pitchFamily="18" charset="-78"/>
                <a:cs typeface="ae_AlMohanad" pitchFamily="18" charset="-78"/>
              </a:rPr>
              <a:t>بالحوكمة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 ، فإنه لا يخفى أنه لا تزال هناك حاجة لترسيخ ثقافة ومفاهيم </a:t>
            </a:r>
            <a:r>
              <a:rPr lang="ar-AE" sz="34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 والإفصاح والشفافية. </a:t>
            </a: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ولا يخفى عليكم أن ترسيخ </a:t>
            </a:r>
            <a:r>
              <a:rPr lang="ar-AE" sz="34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 السليمة لدى الأسواق والمؤسسات والشركات العربية يتطلب </a:t>
            </a:r>
            <a:r>
              <a:rPr lang="ar-AE" sz="3400" b="1" dirty="0" smtClean="0">
                <a:latin typeface="ae_AlMohanad" pitchFamily="18" charset="-78"/>
                <a:cs typeface="ae_AlMohanad" pitchFamily="18" charset="-78"/>
              </a:rPr>
              <a:t>أمرين:</a:t>
            </a:r>
            <a:endParaRPr lang="ar-AE" sz="3400" b="1" dirty="0">
              <a:latin typeface="ae_AlMohanad" pitchFamily="18" charset="-78"/>
              <a:cs typeface="ae_AlMohanad" pitchFamily="18" charset="-78"/>
            </a:endParaRPr>
          </a:p>
          <a:p>
            <a:pPr marL="514350" indent="-51435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توفر </a:t>
            </a:r>
            <a:r>
              <a:rPr lang="ar-AE" sz="3400" b="1" dirty="0" smtClean="0">
                <a:latin typeface="ae_AlMohanad" pitchFamily="18" charset="-78"/>
                <a:cs typeface="ae_AlMohanad" pitchFamily="18" charset="-78"/>
              </a:rPr>
              <a:t>أطر وقواعد 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قانونية وتشريعية ومؤسسية فعالة. </a:t>
            </a:r>
          </a:p>
          <a:p>
            <a:pPr marL="514350" indent="-51435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+mj-lt"/>
              <a:buAutoNum type="arabicPeriod"/>
            </a:pP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العمل على التوعية بقواعد </a:t>
            </a:r>
            <a:r>
              <a:rPr lang="ar-AE" sz="34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 وبالأطر التشريعية التي تنظمها وكذلك التوعية بمزاياها للشركات والمجتمع.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4572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ترسيخ ثقافة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لدى الشركات </a:t>
            </a:r>
            <a:endParaRPr lang="en-US" sz="3600" b="1" spc="-3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93014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للتوعية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أسلوب مقترح</a:t>
            </a:r>
            <a:endParaRPr lang="en-US" sz="3600" b="1" spc="-3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69" y="1371600"/>
            <a:ext cx="8436429" cy="3962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/>
            <a:r>
              <a:rPr lang="ar-AE" sz="3600" b="1" dirty="0">
                <a:latin typeface="ae_AlMohanad" pitchFamily="18" charset="-78"/>
                <a:cs typeface="ae_AlMohanad" pitchFamily="18" charset="-78"/>
              </a:rPr>
              <a:t>تقديم مساق </a:t>
            </a:r>
            <a:r>
              <a:rPr lang="ar-AE" sz="3600" b="1" dirty="0" smtClean="0">
                <a:latin typeface="ae_AlMohanad" pitchFamily="18" charset="-78"/>
                <a:cs typeface="ae_AlMohanad" pitchFamily="18" charset="-78"/>
              </a:rPr>
              <a:t>علمي إلزامي </a:t>
            </a:r>
            <a:r>
              <a:rPr lang="ar-AE" sz="3600" b="1" dirty="0">
                <a:latin typeface="ae_AlMohanad" pitchFamily="18" charset="-78"/>
                <a:cs typeface="ae_AlMohanad" pitchFamily="18" charset="-78"/>
              </a:rPr>
              <a:t>لطلاب الجامعات بحيث يتم تدريس </a:t>
            </a:r>
            <a:r>
              <a:rPr lang="ar-AE" sz="36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3600" b="1" dirty="0">
                <a:latin typeface="ae_AlMohanad" pitchFamily="18" charset="-78"/>
                <a:cs typeface="ae_AlMohanad" pitchFamily="18" charset="-78"/>
              </a:rPr>
              <a:t> لهم كمساق أساسي ضمن الخطة الدراسية بحيث يتخرج الطلاب ولديهم إلمام وصورة واضحة عن مفهوم </a:t>
            </a:r>
            <a:r>
              <a:rPr lang="ar-AE" sz="36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3600" b="1" dirty="0">
                <a:latin typeface="ae_AlMohanad" pitchFamily="18" charset="-78"/>
                <a:cs typeface="ae_AlMohanad" pitchFamily="18" charset="-78"/>
              </a:rPr>
              <a:t> للمساهمة في رفع أداء الشركات التي سيعمل فيها الخريجين بعد التخرج.</a:t>
            </a:r>
          </a:p>
          <a:p>
            <a:pPr marL="0" indent="-265176"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ar-AE" sz="3000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84043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_HQ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0"/>
            <a:ext cx="1904999" cy="59598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143000" y="990600"/>
            <a:ext cx="6327648" cy="685800"/>
          </a:xfrm>
          <a:prstGeom prst="rect">
            <a:avLst/>
          </a:prstGeom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anchor="b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3200" b="1" cap="small" dirty="0" smtClean="0">
                <a:solidFill>
                  <a:schemeClr val="tx2"/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هيئة الأوراق المالية والسلع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abic Typesetting" pitchFamily="66" charset="-78"/>
                <a:ea typeface="+mj-ea"/>
                <a:cs typeface="Arabic Typesetting" pitchFamily="66" charset="-78"/>
              </a:rPr>
              <a:t>Security</a:t>
            </a:r>
            <a:r>
              <a:rPr kumimoji="0" lang="en-US" sz="3200" b="1" i="0" u="none" strike="noStrike" kern="1200" cap="sm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abic Typesetting" pitchFamily="66" charset="-78"/>
                <a:ea typeface="+mj-ea"/>
                <a:cs typeface="Arabic Typesetting" pitchFamily="66" charset="-78"/>
              </a:rPr>
              <a:t> And</a:t>
            </a:r>
            <a:r>
              <a:rPr lang="en-US" sz="3200" b="1" cap="small" dirty="0" smtClean="0">
                <a:solidFill>
                  <a:schemeClr val="tx2"/>
                </a:solidFill>
                <a:latin typeface="Arabic Typesetting" pitchFamily="66" charset="-78"/>
                <a:ea typeface="+mj-ea"/>
                <a:cs typeface="Arabic Typesetting" pitchFamily="66" charset="-78"/>
              </a:rPr>
              <a:t> </a:t>
            </a:r>
            <a:r>
              <a:rPr kumimoji="0" lang="en-US" sz="3200" b="1" i="0" u="none" strike="noStrike" kern="1200" cap="sm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abic Typesetting" pitchFamily="66" charset="-78"/>
                <a:ea typeface="+mj-ea"/>
                <a:cs typeface="Arabic Typesetting" pitchFamily="66" charset="-78"/>
              </a:rPr>
              <a:t>Commodities Authority </a:t>
            </a:r>
            <a:endParaRPr kumimoji="0" lang="en-US" sz="32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abic Typesetting" pitchFamily="66" charset="-78"/>
              <a:ea typeface="+mj-ea"/>
              <a:cs typeface="Arabic Typesetting" pitchFamily="66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43000" y="3657600"/>
            <a:ext cx="6172200" cy="609600"/>
          </a:xfrm>
          <a:prstGeom prst="rect">
            <a:avLst/>
          </a:prstGeom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AE" sz="7200" b="1" dirty="0" smtClean="0">
                <a:latin typeface="Arabic Typesetting" pitchFamily="66" charset="-78"/>
                <a:ea typeface="+mj-ea"/>
                <a:cs typeface="Arabic Typesetting" pitchFamily="66" charset="-78"/>
              </a:rPr>
              <a:t>شاكرين لكم حسن استماعكم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abic Typesetting" pitchFamily="66" charset="-78"/>
              <a:ea typeface="+mj-ea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34982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0" y="0"/>
            <a:ext cx="914400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28600" y="1676400"/>
            <a:ext cx="8534400" cy="4893647"/>
          </a:xfrm>
          <a:prstGeom prst="rect">
            <a:avLst/>
          </a:prstGeom>
          <a:solidFill>
            <a:srgbClr val="CCECFF">
              <a:alpha val="32157"/>
            </a:srgb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r"/>
            <a:endParaRPr lang="ar-AE" dirty="0" smtClean="0">
              <a:solidFill>
                <a:schemeClr val="tx1">
                  <a:lumMod val="75000"/>
                  <a:lumOff val="25000"/>
                </a:schemeClr>
              </a:solidFill>
              <a:latin typeface="ae_AlMohanad" panose="02060603050605020204" pitchFamily="18" charset="-78"/>
              <a:cs typeface="ae_AlMohanad" panose="02060603050605020204" pitchFamily="18" charset="-78"/>
            </a:endParaRPr>
          </a:p>
          <a:p>
            <a:pPr algn="r"/>
            <a:endParaRPr lang="ar-AE" dirty="0">
              <a:solidFill>
                <a:schemeClr val="tx1">
                  <a:lumMod val="75000"/>
                  <a:lumOff val="25000"/>
                </a:schemeClr>
              </a:solidFill>
              <a:latin typeface="ae_AlMohanad" panose="02060603050605020204" pitchFamily="18" charset="-78"/>
              <a:cs typeface="ae_AlMohanad" panose="02060603050605020204" pitchFamily="18" charset="-78"/>
            </a:endParaRP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en-US" sz="3400" b="1" dirty="0" smtClean="0">
                <a:latin typeface="ae_AlMohanad" pitchFamily="18" charset="-78"/>
                <a:cs typeface="ae_AlMohanad" pitchFamily="18" charset="-78"/>
              </a:rPr>
              <a:t>“</a:t>
            </a:r>
            <a:r>
              <a:rPr lang="ar-AE" sz="3400" b="1" dirty="0" smtClean="0">
                <a:latin typeface="ae_AlMohanad" pitchFamily="18" charset="-78"/>
                <a:cs typeface="ae_AlMohanad" pitchFamily="18" charset="-78"/>
              </a:rPr>
              <a:t>النظام 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الذي يتم من خلاله توجيه الشركات ومراقبة </a:t>
            </a:r>
            <a:r>
              <a:rPr lang="ar-AE" sz="3400" b="1" dirty="0" smtClean="0">
                <a:latin typeface="ae_AlMohanad" pitchFamily="18" charset="-78"/>
                <a:cs typeface="ae_AlMohanad" pitchFamily="18" charset="-78"/>
              </a:rPr>
              <a:t>أداءها</a:t>
            </a:r>
            <a:r>
              <a:rPr lang="en-US" sz="3400" b="1" dirty="0" smtClean="0">
                <a:latin typeface="ae_AlMohanad" pitchFamily="18" charset="-78"/>
                <a:cs typeface="ae_AlMohanad" pitchFamily="18" charset="-78"/>
              </a:rPr>
              <a:t>”</a:t>
            </a:r>
            <a:r>
              <a:rPr lang="ar-AE" sz="3400" b="1" dirty="0" smtClean="0"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dirty="0" smtClean="0">
                <a:latin typeface="ae_AlMohanad" pitchFamily="18" charset="-78"/>
                <a:cs typeface="ae_AlMohanad" pitchFamily="18" charset="-78"/>
              </a:rPr>
              <a:t>تقرير </a:t>
            </a:r>
            <a:r>
              <a:rPr lang="ar-AE" sz="3600" b="1" dirty="0">
                <a:latin typeface="ae_AlMohanad" pitchFamily="18" charset="-78"/>
                <a:cs typeface="ae_AlMohanad" pitchFamily="18" charset="-78"/>
              </a:rPr>
              <a:t>لجنة كادبوري – المملكة المتحدة 1992</a:t>
            </a: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endParaRPr lang="ar-AE" sz="3400" b="1" dirty="0">
              <a:latin typeface="ae_AlMohanad" pitchFamily="18" charset="-78"/>
              <a:cs typeface="ae_AlMohanad" pitchFamily="18" charset="-78"/>
            </a:endParaRP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” هو نظام يمكن المساهمين من التحقق من أن مجلس الإدارة في الشركة التي يساهمون فيها لا يدار من قبل شخص واحد وإنما من خلال نظام يعطي إشارات للثقة بأن </a:t>
            </a:r>
            <a:r>
              <a:rPr lang="ar-AE" sz="3400" b="1" dirty="0" err="1">
                <a:latin typeface="ae_AlMohanad" pitchFamily="18" charset="-78"/>
                <a:cs typeface="ae_AlMohanad" pitchFamily="18" charset="-78"/>
              </a:rPr>
              <a:t>إستثماراتهم</a:t>
            </a:r>
            <a:r>
              <a:rPr lang="ar-AE" sz="3400" b="1" dirty="0">
                <a:latin typeface="ae_AlMohanad" pitchFamily="18" charset="-78"/>
                <a:cs typeface="ae_AlMohanad" pitchFamily="18" charset="-78"/>
              </a:rPr>
              <a:t> في أيدي أمينة “.</a:t>
            </a:r>
            <a:endParaRPr lang="en-US" sz="3400" b="1" dirty="0">
              <a:latin typeface="ae_AlMohanad" pitchFamily="18" charset="-78"/>
              <a:cs typeface="ae_AlMohanad" pitchFamily="18" charset="-78"/>
            </a:endParaRPr>
          </a:p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endParaRPr lang="ar-AE" sz="3400" b="1" dirty="0">
              <a:latin typeface="ae_AlMohanad" pitchFamily="18" charset="-78"/>
              <a:cs typeface="ae_AlMohanad" pitchFamily="18" charset="-78"/>
            </a:endParaRPr>
          </a:p>
          <a:p>
            <a:pPr algn="r"/>
            <a:r>
              <a:rPr lang="ar-AE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e_AlMohanad" panose="02060603050605020204" pitchFamily="18" charset="-78"/>
                <a:cs typeface="ae_AlMohanad" panose="02060603050605020204" pitchFamily="18" charset="-78"/>
              </a:rPr>
              <a:t> </a:t>
            </a:r>
            <a:endParaRPr lang="ar-AE" dirty="0">
              <a:solidFill>
                <a:schemeClr val="tx1">
                  <a:lumMod val="75000"/>
                  <a:lumOff val="25000"/>
                </a:schemeClr>
              </a:solidFill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4572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EG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مفهوم </a:t>
            </a:r>
            <a:r>
              <a:rPr lang="ar-EG" sz="3600" b="1" spc="-3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حوكمة</a:t>
            </a:r>
            <a:r>
              <a:rPr lang="ar-EG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الشركات</a:t>
            </a:r>
            <a:endParaRPr lang="en-US" sz="3600" b="1" spc="-3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20959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457200"/>
            <a:ext cx="8534400" cy="1066800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SA" sz="28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ضوابط </a:t>
            </a:r>
            <a:r>
              <a:rPr lang="ar-SA" sz="2800" b="1" spc="-30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SA" sz="28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ومعايير الانضباط </a:t>
            </a:r>
            <a:r>
              <a:rPr lang="ar-SA" sz="28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المؤسسي</a:t>
            </a:r>
            <a:r>
              <a:rPr lang="ar-AE" sz="28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في دولة الإمارات</a:t>
            </a:r>
            <a:endParaRPr lang="en-US" sz="2800" b="1" spc="-3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81000" y="1677888"/>
            <a:ext cx="8305800" cy="455509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ar-SA" sz="2900" b="0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ضوابط </a:t>
            </a:r>
            <a:r>
              <a:rPr kumimoji="0" lang="ar-SA" sz="2900" b="0" i="0" u="none" strike="noStrike" cap="none" spc="-15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الحوكمة</a:t>
            </a:r>
            <a:r>
              <a:rPr kumimoji="0" lang="ar-SA" sz="2900" b="0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 </a:t>
            </a:r>
            <a:r>
              <a:rPr kumimoji="0" lang="ar-AE" sz="2900" b="0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صدرت</a:t>
            </a:r>
            <a:r>
              <a:rPr kumimoji="0" lang="ar-AE" sz="2900" b="0" i="0" u="none" strike="noStrike" cap="none" spc="-15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 كمسودة للمناقشة عام 2006 وتم تركها متاحة للنقاش ستة شهور لتلقي أية ملاحظات أو مقترحات بشأنها.</a:t>
            </a:r>
            <a:endParaRPr kumimoji="0" lang="ar-AE" sz="2900" b="0" i="0" u="none" strike="noStrike" cap="none" spc="-150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e_AlMohanad" pitchFamily="18" charset="-78"/>
              <a:ea typeface="Times New Roman" pitchFamily="18" charset="0"/>
              <a:cs typeface="ae_AlMohanad" pitchFamily="18" charset="-78"/>
            </a:endParaRPr>
          </a:p>
          <a:p>
            <a:pPr marL="457200" marR="0" lvl="0" indent="-45720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ar-SA" sz="2900" b="0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أصدرت الهيئة </a:t>
            </a:r>
            <a:r>
              <a:rPr lang="ar-AE" sz="2900" spc="-150" dirty="0" smtClean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ضوابط </a:t>
            </a:r>
            <a:r>
              <a:rPr lang="ar-AE" sz="2900" spc="-150" dirty="0" err="1" smtClean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الحوكمة</a:t>
            </a:r>
            <a:r>
              <a:rPr lang="ar-AE" sz="2900" spc="-150" dirty="0" smtClean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 </a:t>
            </a:r>
            <a:r>
              <a:rPr kumimoji="0" lang="ar-SA" sz="2900" b="0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في إبريل من العام 2007، و تبعها قرار بمنح الشركات فترة </a:t>
            </a:r>
            <a:r>
              <a:rPr kumimoji="0" lang="ar-SA" sz="2900" b="1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اختيارية</a:t>
            </a:r>
            <a:r>
              <a:rPr kumimoji="0" lang="ar-SA" sz="2900" b="0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 للتطبيق </a:t>
            </a:r>
            <a:r>
              <a:rPr kumimoji="0" lang="ar-SA" sz="2900" b="1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تنتهي في نهاية إبريل 2010</a:t>
            </a:r>
            <a:r>
              <a:rPr kumimoji="0" lang="ar-AE" sz="2900" b="1" i="0" u="none" strike="noStrike" cap="none" spc="-15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.</a:t>
            </a:r>
          </a:p>
          <a:p>
            <a:pPr marL="457200" indent="-457200" algn="just" rt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ar-SA" sz="2900" spc="-150" dirty="0" smtClean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أصدر </a:t>
            </a:r>
            <a:r>
              <a:rPr lang="ar-SA" sz="2900" spc="-150" dirty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معالي </a:t>
            </a:r>
            <a:r>
              <a:rPr lang="ar-AE" sz="2900" spc="-150" dirty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سلطان بن سعيد المنصوري</a:t>
            </a:r>
            <a:r>
              <a:rPr lang="ar-SA" sz="2900" spc="-150" dirty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 وزير الاقتصاد </a:t>
            </a:r>
            <a:r>
              <a:rPr lang="ar-AE" sz="2900" spc="-150" dirty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و</a:t>
            </a:r>
            <a:r>
              <a:rPr lang="ar-SA" sz="2900" spc="-150" dirty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رئيس مجلس إدارة هيئة الأوراق المالية والسلع القرار الوزاري رقم (518) لسنة 2009 بشأن ضوابط </a:t>
            </a:r>
            <a:r>
              <a:rPr lang="ar-SA" sz="2900" spc="-150" dirty="0" err="1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الحوكمة</a:t>
            </a:r>
            <a:r>
              <a:rPr lang="ar-SA" sz="2900" spc="-150" dirty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 ومعايير الانضباط </a:t>
            </a:r>
            <a:r>
              <a:rPr lang="ar-SA" sz="2900" spc="-150" dirty="0" smtClean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المؤسسي</a:t>
            </a:r>
            <a:r>
              <a:rPr lang="ar-AE" sz="2900" spc="-150" dirty="0" smtClean="0">
                <a:latin typeface="ae_AlMohanad" pitchFamily="18" charset="-78"/>
                <a:ea typeface="Times New Roman" pitchFamily="18" charset="0"/>
                <a:cs typeface="ae_AlMohanad" pitchFamily="18" charset="-78"/>
              </a:rPr>
              <a:t>.</a:t>
            </a:r>
            <a:endParaRPr kumimoji="0" lang="ar-SA" sz="2900" b="0" i="0" u="none" strike="noStrike" cap="none" spc="-150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39000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14300" y="1676400"/>
            <a:ext cx="87630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26571" y="1323702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أولاً : عند إصدار مسودة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:</a:t>
            </a:r>
          </a:p>
          <a:p>
            <a:pPr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   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قامت الهيئة بنشر عدة إعلانات في الصحف وفي الموقع الإلكتروني للهيئة بأنها بصدد إصدار قواعد وضوابط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الشركات المدرجة وأنها قامت بنشر هذه الضوابط كمسودة للمناقشة في الموقع الإلكتروني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للإطلاع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عليها من قبل المهتمين مثل المكاتب القانونية ومكاتب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الإستشارات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والشركات نفسها والمهتمين وغيرهم .</a:t>
            </a:r>
          </a:p>
          <a:p>
            <a:pPr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أوجدت الهيئة بريداً إلكترونيا لتلقي أية ملاحظات بشأن هذه المسودة لمدة ثلاثة شهور .</a:t>
            </a:r>
          </a:p>
          <a:p>
            <a:pPr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قامت بإرسال كتب رسمية لجميع الشركات المدرجة خبرهم بهذه المسودة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للإطلاع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عليها وللإفادة بشأن أية ملاحظات أو مقترحات أو تعديلات بشأنها.</a:t>
            </a:r>
            <a:endParaRPr lang="en-US" sz="2800" b="1" dirty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6724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14300" y="1676400"/>
            <a:ext cx="87630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77585" y="1066800"/>
            <a:ext cx="8436429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76" indent="-265176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ثانياً: عند إصدار ضوابط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 (التطبيق </a:t>
            </a:r>
            <a:r>
              <a:rPr lang="ar-AE" sz="2550" b="1" u="sng" dirty="0" err="1" smtClean="0">
                <a:latin typeface="ae_AlMohanad" pitchFamily="18" charset="-78"/>
                <a:cs typeface="ae_AlMohanad" pitchFamily="18" charset="-78"/>
              </a:rPr>
              <a:t>الإختياري</a:t>
            </a:r>
            <a:r>
              <a:rPr lang="ar-AE" sz="2550" b="1" u="sng" dirty="0" smtClean="0">
                <a:latin typeface="ae_AlMohanad" pitchFamily="18" charset="-78"/>
                <a:cs typeface="ae_AlMohanad" pitchFamily="18" charset="-78"/>
              </a:rPr>
              <a:t>)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   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قامت الهيئة بعقد ورش عمل وبرامج تدريبية  عن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لجميع الشركات المدرجة (الإدارة التنفيذية – الصف الثاني من الإدارة التنفيذية)</a:t>
            </a:r>
          </a:p>
          <a:p>
            <a:pPr marL="0" indent="0" algn="justLow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تضمنت هذه البرامج التدريبية وورش العمل يلي :</a:t>
            </a:r>
          </a:p>
          <a:p>
            <a:pPr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مفهوم </a:t>
            </a:r>
            <a:r>
              <a:rPr lang="ar-AE" sz="21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 .</a:t>
            </a:r>
          </a:p>
          <a:p>
            <a:pPr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مزايا ومنافع </a:t>
            </a:r>
            <a:r>
              <a:rPr lang="ar-AE" sz="21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 للشركات –للأفراد – وللدولة نفسها وللمجتمعات .</a:t>
            </a:r>
          </a:p>
          <a:p>
            <a:pPr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كيفية تطبيق </a:t>
            </a:r>
            <a:r>
              <a:rPr lang="ar-AE" sz="21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 وآلية التطبيق .</a:t>
            </a:r>
          </a:p>
          <a:p>
            <a:pPr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SA" sz="2100" b="1" dirty="0">
                <a:latin typeface="ae_AlMohanad" pitchFamily="18" charset="-78"/>
                <a:cs typeface="ae_AlMohanad" pitchFamily="18" charset="-78"/>
              </a:rPr>
              <a:t>السمات العامة والخبرات والمهارات التي يجب </a:t>
            </a:r>
            <a:r>
              <a:rPr lang="ar-SA" sz="2100" b="1" dirty="0" smtClean="0">
                <a:latin typeface="ae_AlMohanad" pitchFamily="18" charset="-78"/>
                <a:cs typeface="ae_AlMohanad" pitchFamily="18" charset="-78"/>
              </a:rPr>
              <a:t>أن </a:t>
            </a:r>
            <a:r>
              <a:rPr lang="ar-SA" sz="2100" b="1" dirty="0">
                <a:latin typeface="ae_AlMohanad" pitchFamily="18" charset="-78"/>
                <a:cs typeface="ae_AlMohanad" pitchFamily="18" charset="-78"/>
              </a:rPr>
              <a:t>يتمتع بها أعضاء مجلس الإدارة تشكيل مجلس الإدارة واستقلالية الأعضاء تقييم أداء وفعالية المجلس في ضوء المهام الموجودة في قواعد </a:t>
            </a:r>
            <a:r>
              <a:rPr lang="ar-SA" sz="2100" b="1" dirty="0" err="1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SA" sz="2100" b="1" dirty="0">
                <a:latin typeface="ae_AlMohanad" pitchFamily="18" charset="-78"/>
                <a:cs typeface="ae_AlMohanad" pitchFamily="18" charset="-78"/>
              </a:rPr>
              <a:t>.</a:t>
            </a:r>
            <a:endParaRPr lang="ar-AE" sz="2100" b="1" dirty="0">
              <a:latin typeface="ae_AlMohanad" pitchFamily="18" charset="-78"/>
              <a:cs typeface="ae_AlMohanad" pitchFamily="18" charset="-78"/>
            </a:endParaRPr>
          </a:p>
          <a:p>
            <a:pPr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SA" sz="2100" b="1" dirty="0">
                <a:latin typeface="ae_AlMohanad" pitchFamily="18" charset="-78"/>
                <a:cs typeface="ae_AlMohanad" pitchFamily="18" charset="-78"/>
              </a:rPr>
              <a:t>مكافآت مجلس الإدارة والإدارة التنفيذية في الشركات وضرورة ربطها بأداء الشركة  </a:t>
            </a:r>
            <a:endParaRPr lang="ar-AE" sz="2100" b="1" dirty="0" smtClean="0">
              <a:latin typeface="ae_AlMohanad" pitchFamily="18" charset="-78"/>
              <a:cs typeface="ae_AlMohanad" pitchFamily="18" charset="-78"/>
            </a:endParaRPr>
          </a:p>
          <a:p>
            <a:pPr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SA" sz="2100" b="1" dirty="0" smtClean="0">
                <a:latin typeface="ae_AlMohanad" pitchFamily="18" charset="-78"/>
                <a:cs typeface="ae_AlMohanad" pitchFamily="18" charset="-78"/>
              </a:rPr>
              <a:t>أهمية </a:t>
            </a:r>
            <a:r>
              <a:rPr lang="ar-SA" sz="2100" b="1" dirty="0">
                <a:latin typeface="ae_AlMohanad" pitchFamily="18" charset="-78"/>
                <a:cs typeface="ae_AlMohanad" pitchFamily="18" charset="-78"/>
              </a:rPr>
              <a:t>وضرورة  تأسيس وإيجاد نظام الرقابة الداخلية في الشركة.</a:t>
            </a:r>
            <a:endParaRPr lang="ar-AE" sz="2100" b="1" dirty="0">
              <a:latin typeface="ae_AlMohanad" pitchFamily="18" charset="-78"/>
              <a:cs typeface="ae_AlMohanad" pitchFamily="18" charset="-78"/>
            </a:endParaRPr>
          </a:p>
          <a:p>
            <a:pPr lvl="0" algn="just" rtl="1"/>
            <a:r>
              <a:rPr lang="ar-SA" sz="2100" b="1" dirty="0">
                <a:latin typeface="ae_AlMohanad" pitchFamily="18" charset="-78"/>
                <a:cs typeface="ae_AlMohanad" pitchFamily="18" charset="-78"/>
              </a:rPr>
              <a:t>حقوق المساهمين والأطراف ذات </a:t>
            </a:r>
            <a:r>
              <a:rPr lang="ar-SA" sz="2100" b="1" dirty="0" smtClean="0">
                <a:latin typeface="ae_AlMohanad" pitchFamily="18" charset="-78"/>
                <a:cs typeface="ae_AlMohanad" pitchFamily="18" charset="-78"/>
              </a:rPr>
              <a:t>العلاقة</a:t>
            </a: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.</a:t>
            </a:r>
            <a:r>
              <a:rPr lang="ar-SA" sz="2100" b="1" dirty="0" smtClean="0">
                <a:latin typeface="ae_AlMohanad" pitchFamily="18" charset="-78"/>
                <a:cs typeface="ae_AlMohanad" pitchFamily="18" charset="-78"/>
              </a:rPr>
              <a:t> </a:t>
            </a:r>
            <a:endParaRPr lang="en-US" sz="2100" b="1" dirty="0">
              <a:latin typeface="ae_AlMohanad" pitchFamily="18" charset="-78"/>
              <a:cs typeface="ae_AlMohanad" pitchFamily="18" charset="-78"/>
            </a:endParaRPr>
          </a:p>
          <a:p>
            <a:pPr algn="just" rtl="1"/>
            <a:r>
              <a:rPr lang="ar-SA" sz="2100" b="1" dirty="0">
                <a:latin typeface="ae_AlMohanad" pitchFamily="18" charset="-78"/>
                <a:cs typeface="ae_AlMohanad" pitchFamily="18" charset="-78"/>
              </a:rPr>
              <a:t>أهمية المسؤولية البيئية والاجتماعية </a:t>
            </a:r>
            <a:r>
              <a:rPr lang="ar-SA" sz="2100" b="1" dirty="0" smtClean="0">
                <a:latin typeface="ae_AlMohanad" pitchFamily="18" charset="-78"/>
                <a:cs typeface="ae_AlMohanad" pitchFamily="18" charset="-78"/>
              </a:rPr>
              <a:t>للشركات</a:t>
            </a:r>
            <a:r>
              <a:rPr lang="ar-AE" sz="2100" b="1" dirty="0" smtClean="0">
                <a:latin typeface="ae_AlMohanad" pitchFamily="18" charset="-78"/>
                <a:cs typeface="ae_AlMohanad" pitchFamily="18" charset="-78"/>
              </a:rPr>
              <a:t>.</a:t>
            </a:r>
            <a:endParaRPr lang="ar-AE" sz="2100" b="1" dirty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40907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.png"/>
          <p:cNvPicPr>
            <a:picLocks noChangeAspect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125186" y="620055"/>
            <a:ext cx="8763000" cy="258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152400"/>
            <a:ext cx="8534400" cy="811213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أساليب التوعية </a:t>
            </a:r>
            <a:r>
              <a:rPr lang="ar-AE" sz="3600" b="1" spc="-30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بحوكمة</a:t>
            </a:r>
            <a:r>
              <a:rPr lang="ar-AE" sz="3600" b="1" spc="-3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r>
              <a:rPr lang="ar-AE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الشركات </a:t>
            </a:r>
            <a:r>
              <a:rPr lang="en-US" sz="3600" b="1" spc="-3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 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33400" y="3632563"/>
            <a:ext cx="8093529" cy="18538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 عند عقد هذه الورش والبرامج التدريبية  عن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لجميع الشركات المدرجة (الإدارة التنفيذية – الصف الثاني من الإدارة التنفيذية) تم مراعاة تقسيم الشركات إلى مجموعات حسب القطاع والصناعة التي تنتمي إليها الشركة .</a:t>
            </a:r>
          </a:p>
          <a:p>
            <a:pPr marL="265176" indent="-265176" algn="just" rtl="1">
              <a:lnSpc>
                <a:spcPct val="80000"/>
              </a:lnSpc>
              <a:spcBef>
                <a:spcPts val="25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فمثلا ً قطاع البنوك لوحده ومن ثم قطاع التأمين وهكذا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1295400"/>
            <a:ext cx="7924800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just" rtl="1">
              <a:buFont typeface="Arial" panose="020B0604020202020204" pitchFamily="34" charset="0"/>
              <a:buChar char="•"/>
            </a:pPr>
            <a:r>
              <a:rPr lang="ar-AE" sz="2800" b="1" dirty="0">
                <a:latin typeface="ae_AlMohanad" pitchFamily="18" charset="-78"/>
                <a:cs typeface="ae_AlMohanad" pitchFamily="18" charset="-78"/>
              </a:rPr>
              <a:t>أثناء عملية التوعية في مرحلة التطبيق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الإختياري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تم التركيز على المزايا والفوائد من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وعلى كيفية وألية التطبيق داخل هذه الشركات، وكذلك الإجابة على أية </a:t>
            </a:r>
            <a:r>
              <a:rPr lang="ar-AE" sz="2800" b="1" dirty="0" err="1" smtClean="0">
                <a:latin typeface="ae_AlMohanad" pitchFamily="18" charset="-78"/>
                <a:cs typeface="ae_AlMohanad" pitchFamily="18" charset="-78"/>
              </a:rPr>
              <a:t>إستفسارات</a:t>
            </a:r>
            <a:r>
              <a:rPr lang="ar-AE" sz="2800" b="1" dirty="0" smtClean="0">
                <a:latin typeface="ae_AlMohanad" pitchFamily="18" charset="-78"/>
                <a:cs typeface="ae_AlMohanad" pitchFamily="18" charset="-78"/>
              </a:rPr>
              <a:t> تطرحها الشركة في هذا الشأن . </a:t>
            </a:r>
            <a:endParaRPr lang="ar-AE" sz="2800" b="1" dirty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25771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457200"/>
            <a:ext cx="8534400" cy="1066800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2800" b="1" spc="-15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ضرورة التركيز عند التوعية ب</a:t>
            </a:r>
            <a:r>
              <a:rPr lang="ar-EG" sz="2800" b="1" spc="-15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المزايا </a:t>
            </a:r>
            <a:r>
              <a:rPr lang="ar-EG" sz="2800" b="1" spc="-15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والمنافع من </a:t>
            </a:r>
            <a:r>
              <a:rPr lang="ar-AE" sz="2800" b="1" spc="-15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تطبيق </a:t>
            </a:r>
            <a:r>
              <a:rPr lang="ar-EG" sz="2800" b="1" spc="-150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EG" sz="2800" b="1" spc="-15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endParaRPr lang="en-US" sz="2800" b="1" spc="-15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200" y="1828800"/>
            <a:ext cx="7658100" cy="40672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90000"/>
              </a:lnSpc>
            </a:pPr>
            <a:r>
              <a:rPr lang="ar-AE" sz="24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أولا المنافع والمزايا للمجتمع:</a:t>
            </a:r>
            <a:endParaRPr lang="ar-AE" sz="2550" b="1" dirty="0" smtClean="0">
              <a:latin typeface="ae_AlMohanad" pitchFamily="18" charset="-78"/>
              <a:cs typeface="ae_AlMohanad" pitchFamily="18" charset="-78"/>
            </a:endParaRP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ar-AE" sz="2550" b="1" dirty="0" smtClean="0">
                <a:latin typeface="ae_AlMohanad" pitchFamily="18" charset="-78"/>
                <a:cs typeface="ae_AlMohanad" pitchFamily="18" charset="-78"/>
              </a:rPr>
              <a:t>تحارب </a:t>
            </a: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الفساد</a:t>
            </a:r>
            <a:r>
              <a:rPr lang="ar-AE" sz="3200" dirty="0" smtClean="0">
                <a:cs typeface="Times New Roman" pitchFamily="18" charset="0"/>
              </a:rPr>
              <a:t>.</a:t>
            </a: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تشجع التنافس.</a:t>
            </a: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تشجع على زيادة الانتاجية </a:t>
            </a:r>
            <a:r>
              <a:rPr lang="ar-AE" sz="2550" b="1" dirty="0" err="1">
                <a:latin typeface="ae_AlMohanad" pitchFamily="18" charset="-78"/>
                <a:cs typeface="ae_AlMohanad" pitchFamily="18" charset="-78"/>
              </a:rPr>
              <a:t>والإبتكار</a:t>
            </a: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.</a:t>
            </a: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تشجع على العمل بكفاءة وتقلل الفاقد.</a:t>
            </a: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تشجع على قيام علاقات تتمتع بالشفافية بين أصحاب الأعمال والحكومات.</a:t>
            </a: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زيادة ثقة المتعاملين في السوق وجذب المزيد من </a:t>
            </a:r>
            <a:r>
              <a:rPr lang="ar-AE" sz="2550" b="1" dirty="0" err="1">
                <a:latin typeface="ae_AlMohanad" pitchFamily="18" charset="-78"/>
                <a:cs typeface="ae_AlMohanad" pitchFamily="18" charset="-78"/>
              </a:rPr>
              <a:t>الإستثمارات</a:t>
            </a: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 الأجنبية.</a:t>
            </a: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ar-AE" sz="2550" b="1" dirty="0">
                <a:latin typeface="ae_AlMohanad" pitchFamily="18" charset="-78"/>
                <a:cs typeface="ae_AlMohanad" pitchFamily="18" charset="-78"/>
              </a:rPr>
              <a:t>تشجع الاستثمار والتنمية المستدامة.</a:t>
            </a:r>
            <a:endParaRPr lang="ar-EG" sz="2550" b="1" dirty="0">
              <a:latin typeface="ae_AlMohanad" pitchFamily="18" charset="-78"/>
              <a:cs typeface="ae_AlMohanad" pitchFamily="18" charset="-78"/>
            </a:endParaRPr>
          </a:p>
          <a:p>
            <a:pPr marL="457200" indent="-457200" algn="r" rtl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ar-EG" sz="2550" b="1" dirty="0">
              <a:latin typeface="ae_AlMohanad" pitchFamily="18" charset="-78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38689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SCA 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5715000"/>
            <a:ext cx="1752600" cy="97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8600" y="457200"/>
            <a:ext cx="8534400" cy="1066800"/>
          </a:xfrm>
          <a:prstGeom prst="rect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/>
            <a:r>
              <a:rPr lang="ar-AE" sz="2800" b="1" spc="-15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ضرورة التركيز عند التوعية ب</a:t>
            </a:r>
            <a:r>
              <a:rPr lang="ar-EG" sz="2800" b="1" spc="-15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المزايا والمنافع من </a:t>
            </a:r>
            <a:r>
              <a:rPr lang="ar-AE" sz="2800" b="1" spc="-15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تطبيق </a:t>
            </a:r>
            <a:r>
              <a:rPr lang="ar-EG" sz="2800" b="1" spc="-150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الحوكمة</a:t>
            </a:r>
            <a:r>
              <a:rPr lang="ar-EG" sz="2800" b="1" spc="-15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 </a:t>
            </a:r>
            <a:endParaRPr lang="en-US" sz="2800" b="1" spc="-15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200" y="1752600"/>
            <a:ext cx="76581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AE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ثانيا ً التوعية بالمزايا والمنافع </a:t>
            </a:r>
            <a:r>
              <a:rPr lang="ar-EG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للشركات </a:t>
            </a:r>
            <a:r>
              <a:rPr lang="ar-EG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ohanad" pitchFamily="18" charset="-78"/>
                <a:cs typeface="ae_AlMohanad" pitchFamily="18" charset="-78"/>
              </a:rPr>
              <a:t>والمستثمرين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ohanad" pitchFamily="18" charset="-78"/>
              <a:cs typeface="ae_AlMohanad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1" y="2514600"/>
            <a:ext cx="8114050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AE" sz="3000" dirty="0">
                <a:latin typeface="ae_AlMohanad" panose="02060603050605020204" pitchFamily="18" charset="-78"/>
                <a:cs typeface="ae_AlMohanad" pitchFamily="18" charset="-78"/>
              </a:rPr>
              <a:t>تحسن </a:t>
            </a:r>
            <a:r>
              <a:rPr lang="ar-AE" sz="3000" dirty="0" smtClean="0">
                <a:latin typeface="ae_AlMohanad" pitchFamily="18" charset="-78"/>
                <a:cs typeface="ae_AlMohanad" pitchFamily="18" charset="-78"/>
              </a:rPr>
              <a:t>أداء </a:t>
            </a:r>
            <a:r>
              <a:rPr lang="ar-AE" sz="3000" dirty="0">
                <a:latin typeface="ae_AlMohanad" pitchFamily="18" charset="-78"/>
                <a:cs typeface="ae_AlMohanad" pitchFamily="18" charset="-78"/>
              </a:rPr>
              <a:t>الشركات.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AE" sz="3000" dirty="0">
                <a:latin typeface="ae_AlMohanad" pitchFamily="18" charset="-78"/>
                <a:cs typeface="ae_AlMohanad" pitchFamily="18" charset="-78"/>
              </a:rPr>
              <a:t>تقلل كلفة رأس المال.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AE" sz="3000" dirty="0">
                <a:latin typeface="ae_AlMohanad" pitchFamily="18" charset="-78"/>
                <a:cs typeface="ae_AlMohanad" pitchFamily="18" charset="-78"/>
              </a:rPr>
              <a:t>تحسن من سمعة الشركة.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AE" sz="3000" dirty="0">
                <a:latin typeface="ae_AlMohanad" pitchFamily="18" charset="-78"/>
                <a:cs typeface="ae_AlMohanad" pitchFamily="18" charset="-78"/>
              </a:rPr>
              <a:t>تبني علاقات قوية بين الأطراف ذات المصلحة.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AE" sz="3000" dirty="0">
                <a:latin typeface="ae_AlMohanad" pitchFamily="18" charset="-78"/>
                <a:cs typeface="ae_AlMohanad" pitchFamily="18" charset="-78"/>
              </a:rPr>
              <a:t>تحمي حقوق المساهمين.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AE" sz="3000" dirty="0">
                <a:latin typeface="ae_AlMohanad" pitchFamily="18" charset="-78"/>
                <a:cs typeface="ae_AlMohanad" pitchFamily="18" charset="-78"/>
              </a:rPr>
              <a:t>تخفف أثر المخاطر.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AE" sz="3000" dirty="0">
                <a:latin typeface="ae_AlMohanad" pitchFamily="18" charset="-78"/>
                <a:cs typeface="ae_AlMohanad" pitchFamily="18" charset="-78"/>
              </a:rPr>
              <a:t>تزيد </a:t>
            </a:r>
            <a:r>
              <a:rPr lang="ar-AE" sz="3000" dirty="0" smtClean="0">
                <a:latin typeface="ae_AlMohanad" pitchFamily="18" charset="-78"/>
                <a:cs typeface="ae_AlMohanad" pitchFamily="18" charset="-78"/>
              </a:rPr>
              <a:t>السيولة.</a:t>
            </a:r>
            <a:endParaRPr lang="ar-AE" sz="3000" spc="-300" dirty="0">
              <a:solidFill>
                <a:srgbClr val="000000"/>
              </a:solidFill>
              <a:latin typeface="ae_AlMohanad" pitchFamily="18" charset="-78"/>
              <a:ea typeface="Times New Roman" pitchFamily="18" charset="0"/>
              <a:cs typeface="ae_AlMohanad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97409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10703</TotalTime>
  <Words>1328</Words>
  <Application>Microsoft Office PowerPoint</Application>
  <PresentationFormat>On-screen Show (4:3)</PresentationFormat>
  <Paragraphs>128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ae_AlMohanad</vt:lpstr>
      <vt:lpstr>Arabic Typesetting</vt:lpstr>
      <vt:lpstr>Arial</vt:lpstr>
      <vt:lpstr>Calibri</vt:lpstr>
      <vt:lpstr>microsoft sans serif</vt:lpstr>
      <vt:lpstr>Times New Roman</vt:lpstr>
      <vt:lpstr>Wingdings</vt:lpstr>
      <vt:lpstr>Office Theme</vt:lpstr>
      <vt:lpstr> أساليب وأسس التوعية بحوكمة الشركات تجربة دولة الإمارات العربية المتحدة  منتدى حوكمة الشركات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أنجازات هيئة الأوراق المالية والسلع لعام 2011</dc:title>
  <dc:creator>SCAOTS</dc:creator>
  <cp:lastModifiedBy>Fouad Al-Ateeqi</cp:lastModifiedBy>
  <cp:revision>402</cp:revision>
  <cp:lastPrinted>2015-11-22T03:38:33Z</cp:lastPrinted>
  <dcterms:created xsi:type="dcterms:W3CDTF">2011-03-14T08:32:00Z</dcterms:created>
  <dcterms:modified xsi:type="dcterms:W3CDTF">2016-03-14T11:51:53Z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615a8904-de1b-4179-bfca-d1921d04310f</vt:lpwstr>
  </property>
  <property fmtid="{D5CDD505-2E9C-101B-9397-08002B2CF9AE}" pid="3" name="CMAClassification">
    <vt:lpwstr>Public</vt:lpwstr>
  </property>
</Properties>
</file>